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88" r:id="rId2"/>
    <p:sldId id="300" r:id="rId3"/>
    <p:sldId id="315" r:id="rId4"/>
    <p:sldId id="301" r:id="rId5"/>
    <p:sldId id="302" r:id="rId6"/>
    <p:sldId id="316" r:id="rId7"/>
    <p:sldId id="303" r:id="rId8"/>
    <p:sldId id="317" r:id="rId9"/>
    <p:sldId id="306" r:id="rId10"/>
    <p:sldId id="320" r:id="rId11"/>
    <p:sldId id="318" r:id="rId12"/>
    <p:sldId id="319" r:id="rId13"/>
    <p:sldId id="308" r:id="rId14"/>
    <p:sldId id="321" r:id="rId15"/>
    <p:sldId id="311" r:id="rId16"/>
    <p:sldId id="312" r:id="rId17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  <p15:guide id="3" pos="422" userDrawn="1">
          <p15:clr>
            <a:srgbClr val="A4A3A4"/>
          </p15:clr>
        </p15:guide>
        <p15:guide id="4" pos="14937" userDrawn="1">
          <p15:clr>
            <a:srgbClr val="A4A3A4"/>
          </p15:clr>
        </p15:guide>
        <p15:guide id="5" orient="horz" pos="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6"/>
    <p:restoredTop sz="94710"/>
  </p:normalViewPr>
  <p:slideViewPr>
    <p:cSldViewPr snapToGrid="0" snapToObjects="1">
      <p:cViewPr varScale="1">
        <p:scale>
          <a:sx n="61" d="100"/>
          <a:sy n="61" d="100"/>
        </p:scale>
        <p:origin x="660" y="96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2020-02-07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25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19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85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0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0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80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39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B5C08C63-867A-6045-A089-CCD005A8CD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120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1C61BA7-EC8C-664D-81AE-D8A8FB88A834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FDC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BC932CB2-56C7-C146-9CF8-0F5F2920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CB54EB6E-C5F7-C044-B679-598CCF523688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C501BA-A796-BD41-819E-5030FC131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B4B5054C-80DA-B343-B077-0ADE53F1C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D35155A-6879-734A-B77F-14B0DCBC54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B6B92EB4-434B-7C49-8E3C-984D5877E4D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3B8F0366-86F0-5A4C-9365-57D39081D64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C2CFAC-ABD6-7E4D-BC6D-3A0E60FE5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2495B62C-0336-9844-BBBF-40461DA9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8A0E28-F784-D447-9750-E14C57B280C6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</a:t>
            </a:r>
            <a:endParaRPr lang="sv-SE" b="1" spc="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DDC991E-057C-A945-8D66-40E741AA70CD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5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>
            <a:extLst>
              <a:ext uri="{FF2B5EF4-FFF2-40B4-BE49-F238E27FC236}">
                <a16:creationId xmlns:a16="http://schemas.microsoft.com/office/drawing/2014/main" id="{788F16F1-7999-EC4E-A2C4-6E35A904061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56E6B834-CB5F-754F-A229-4D24E4B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36500923-35BC-FB47-A662-ED0ED50E73E9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C6DE8A6-AB71-B446-91D1-41E29A45B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 3">
            <a:extLst>
              <a:ext uri="{FF2B5EF4-FFF2-40B4-BE49-F238E27FC236}">
                <a16:creationId xmlns:a16="http://schemas.microsoft.com/office/drawing/2014/main" id="{1FD90A54-801C-8C45-A9DF-5E975D201BC2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94BAF7-4F4A-9F40-B81B-97CCACBF4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717EC1F-020B-664E-95E0-8C6FD7F03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373896-463E-994F-A52D-A8F7D917F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latshållare för media 9">
            <a:extLst>
              <a:ext uri="{FF2B5EF4-FFF2-40B4-BE49-F238E27FC236}">
                <a16:creationId xmlns:a16="http://schemas.microsoft.com/office/drawing/2014/main" id="{63602FBE-A324-6349-879C-8DD39676A29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1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3E590-9F83-B244-9341-527434CC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8B932FC-EC5A-0643-978C-9E813EF12D18}"/>
              </a:ext>
            </a:extLst>
          </p:cNvPr>
          <p:cNvSpPr/>
          <p:nvPr userDrawn="1"/>
        </p:nvSpPr>
        <p:spPr>
          <a:xfrm flipV="1">
            <a:off x="-1" y="-1"/>
            <a:ext cx="24382414" cy="470095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E67EBD43-295B-2140-9480-9BF2079E146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04945FF-5775-6A47-893E-0CA01D8B6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3" name="Platshållare för sidfot 1">
            <a:extLst>
              <a:ext uri="{FF2B5EF4-FFF2-40B4-BE49-F238E27FC236}">
                <a16:creationId xmlns:a16="http://schemas.microsoft.com/office/drawing/2014/main" id="{B554B607-514D-4D4C-9F60-EF6C0781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1:X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3AAF498E-4985-0749-9519-174CE952F4AC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94C6C822-A5B1-6F4F-A996-0870B9BF88FB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0B4179-CBA9-0A4C-8DE3-267D19591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9" name="Platshållare för sidfot 1">
            <a:extLst>
              <a:ext uri="{FF2B5EF4-FFF2-40B4-BE49-F238E27FC236}">
                <a16:creationId xmlns:a16="http://schemas.microsoft.com/office/drawing/2014/main" id="{0C0FE7A7-29E1-864B-8A49-83317856E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5462DF-82B1-B74D-99D3-C2AD49F36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0767" y="38857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latshållare för media 9">
            <a:extLst>
              <a:ext uri="{FF2B5EF4-FFF2-40B4-BE49-F238E27FC236}">
                <a16:creationId xmlns:a16="http://schemas.microsoft.com/office/drawing/2014/main" id="{83F980CE-8713-5847-90C8-65A3039707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823997" y="948214"/>
            <a:ext cx="18739466" cy="1053637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 UPPGIFT 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 b="0" spc="200" baseline="0"/>
            </a:lvl1pPr>
          </a:lstStyle>
          <a:p>
            <a:r>
              <a:rPr lang="sv-SE" dirty="0"/>
              <a:t>Hemuppgift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 spc="100" baseline="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1"/>
            <a:ext cx="24382413" cy="470094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>
            <a:extLst>
              <a:ext uri="{FF2B5EF4-FFF2-40B4-BE49-F238E27FC236}">
                <a16:creationId xmlns:a16="http://schemas.microsoft.com/office/drawing/2014/main" id="{7298DAA1-F5D5-C147-8E4D-0DDA77AA4EE6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1281BF-A748-CD4D-9C36-82FA9CB36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80796"/>
            <a:ext cx="2096891" cy="796288"/>
          </a:xfrm>
          <a:prstGeom prst="rect">
            <a:avLst/>
          </a:prstGeom>
        </p:spPr>
      </p:pic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C8EB5E89-9CED-224D-99C9-817632EA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11113366" cy="73025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2:X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3 DISKUTERA 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37736CC-E8B2-5D46-AC4A-482FE5820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900"/>
            <a:ext cx="24382413" cy="1324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sidfot 1">
            <a:extLst>
              <a:ext uri="{FF2B5EF4-FFF2-40B4-BE49-F238E27FC236}">
                <a16:creationId xmlns:a16="http://schemas.microsoft.com/office/drawing/2014/main" id="{BA927858-4EF3-9641-88BA-6293277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3:X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Konsekvenser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sv-SE" sz="9600" b="0" i="0" kern="1200" spc="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Frihandsfigur 4">
            <a:extLst>
              <a:ext uri="{FF2B5EF4-FFF2-40B4-BE49-F238E27FC236}">
                <a16:creationId xmlns:a16="http://schemas.microsoft.com/office/drawing/2014/main" id="{09C37258-745D-A941-91C5-C3F2FB6C3B7F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FC6C6B-AA3A-9243-BF19-CFA15C1BA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99865A5-A2E6-7248-9CB2-F5A722C32285}"/>
              </a:ext>
            </a:extLst>
          </p:cNvPr>
          <p:cNvSpPr/>
          <p:nvPr userDrawn="1"/>
        </p:nvSpPr>
        <p:spPr>
          <a:xfrm>
            <a:off x="0" y="0"/>
            <a:ext cx="24382413" cy="470094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9A00259-DA35-3445-A6E8-7CDF4BE8D0B8}"/>
              </a:ext>
            </a:extLst>
          </p:cNvPr>
          <p:cNvSpPr txBox="1"/>
          <p:nvPr userDrawn="1"/>
        </p:nvSpPr>
        <p:spPr>
          <a:xfrm>
            <a:off x="669925" y="12580796"/>
            <a:ext cx="891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Arbetsmiljö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6" name="Frihandsfigur 5">
            <a:extLst>
              <a:ext uri="{FF2B5EF4-FFF2-40B4-BE49-F238E27FC236}">
                <a16:creationId xmlns:a16="http://schemas.microsoft.com/office/drawing/2014/main" id="{EA731774-3E12-5340-8E4D-2E4C3FAA1E67}"/>
              </a:ext>
            </a:extLst>
          </p:cNvPr>
          <p:cNvSpPr/>
          <p:nvPr userDrawn="1"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E11E94-2A93-5249-93EB-46E3C5A68D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3" r:id="rId4"/>
    <p:sldLayoutId id="2147483662" r:id="rId5"/>
    <p:sldLayoutId id="2147483670" r:id="rId6"/>
    <p:sldLayoutId id="2147483665" r:id="rId7"/>
    <p:sldLayoutId id="2147483664" r:id="rId8"/>
    <p:sldLayoutId id="2147483671" r:id="rId9"/>
    <p:sldLayoutId id="2147483667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Wdogr-2G0M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ja1IgAxgRI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Vcm1JujZI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JF-n8sCfk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nDWzPUOaOU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person, inomhus, man, sitter&#10;&#10;Automatiskt genererad beskrivning">
            <a:extLst>
              <a:ext uri="{FF2B5EF4-FFF2-40B4-BE49-F238E27FC236}">
                <a16:creationId xmlns:a16="http://schemas.microsoft.com/office/drawing/2014/main" id="{4C927AB6-D813-5848-8E84-BE6AE361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7" name="Frihandsfigur 6">
            <a:extLst>
              <a:ext uri="{FF2B5EF4-FFF2-40B4-BE49-F238E27FC236}">
                <a16:creationId xmlns:a16="http://schemas.microsoft.com/office/drawing/2014/main" id="{D2E96243-CC25-CF44-9FEE-770C19192179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1BE480-147B-3140-8BB6-8B04D9F7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  <p:sp>
        <p:nvSpPr>
          <p:cNvPr id="6" name="Platshållare för sidfot 1">
            <a:extLst>
              <a:ext uri="{FF2B5EF4-FFF2-40B4-BE49-F238E27FC236}">
                <a16:creationId xmlns:a16="http://schemas.microsoft.com/office/drawing/2014/main" id="{79054DE7-B046-2548-B972-9B3716C4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  <p:sp>
        <p:nvSpPr>
          <p:cNvPr id="11" name="Rubrik 2">
            <a:extLst>
              <a:ext uri="{FF2B5EF4-FFF2-40B4-BE49-F238E27FC236}">
                <a16:creationId xmlns:a16="http://schemas.microsoft.com/office/drawing/2014/main" id="{8C817248-49F3-544A-83D7-9891DF7E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/>
          <a:lstStyle/>
          <a:p>
            <a:r>
              <a:rPr lang="sv-SE" dirty="0"/>
              <a:t>Om arbetsmiljö och risker</a:t>
            </a:r>
            <a:br>
              <a:rPr lang="sv-SE" dirty="0"/>
            </a:br>
            <a:r>
              <a:rPr lang="sv-SE" dirty="0"/>
              <a:t>för arbetsrelaterade skador </a:t>
            </a:r>
            <a:br>
              <a:rPr lang="sv-SE" dirty="0"/>
            </a:br>
            <a:r>
              <a:rPr lang="sv-SE" dirty="0"/>
              <a:t>och sjukdomar inom</a:t>
            </a:r>
            <a:br>
              <a:rPr lang="sv-SE" dirty="0"/>
            </a:br>
            <a:r>
              <a:rPr lang="sv-SE" b="1" dirty="0"/>
              <a:t>restaurang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422F431B-2F9D-F442-BB95-8173BE758470}"/>
              </a:ext>
            </a:extLst>
          </p:cNvPr>
          <p:cNvGrpSpPr/>
          <p:nvPr/>
        </p:nvGrpSpPr>
        <p:grpSpPr>
          <a:xfrm>
            <a:off x="436728" y="873455"/>
            <a:ext cx="7560860" cy="2197290"/>
            <a:chOff x="436728" y="873455"/>
            <a:chExt cx="7560860" cy="219729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4238BAF-D569-3341-93D4-DABDD483ECA1}"/>
                </a:ext>
              </a:extLst>
            </p:cNvPr>
            <p:cNvSpPr/>
            <p:nvPr/>
          </p:nvSpPr>
          <p:spPr>
            <a:xfrm flipV="1">
              <a:off x="436728" y="873455"/>
              <a:ext cx="7560860" cy="2197290"/>
            </a:xfrm>
            <a:prstGeom prst="rect">
              <a:avLst/>
            </a:prstGeom>
            <a:solidFill>
              <a:srgbClr val="FDC41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highlight>
                  <a:srgbClr val="FDC41F"/>
                </a:highlight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0CD39FF-64A0-2541-9532-20CA73BF5285}"/>
                </a:ext>
              </a:extLst>
            </p:cNvPr>
            <p:cNvSpPr txBox="1"/>
            <p:nvPr/>
          </p:nvSpPr>
          <p:spPr>
            <a:xfrm>
              <a:off x="656277" y="1064524"/>
              <a:ext cx="71775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Denna presentation innehåller länkar till filmer </a:t>
              </a:r>
              <a:b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på Youtube. </a:t>
              </a: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Se till att det finns internetuppkoppling.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Tryck på ”Aktivera innehåll” i dialogrutan för att </a:t>
              </a:r>
              <a:b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sv-SE" sz="2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möjliggöra uppspelning av film direkt i presentationen.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inomhus, person, tänd, bord&#10;&#10;Automatiskt genererad beskrivning">
            <a:extLst>
              <a:ext uri="{FF2B5EF4-FFF2-40B4-BE49-F238E27FC236}">
                <a16:creationId xmlns:a16="http://schemas.microsoft.com/office/drawing/2014/main" id="{4561C9D9-0223-6C46-A6C8-C48C63F3F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tycker ni man ska göra?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A0FA240-3086-5D42-B63F-79B53E33CB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2:5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5" name="Onlinemedia 4" descr="TvÃ¥ situationer - Lektionsmaterial restaurangbranschen">
            <a:hlinkClick r:id="" action="ppaction://media"/>
            <a:extLst>
              <a:ext uri="{FF2B5EF4-FFF2-40B4-BE49-F238E27FC236}">
                <a16:creationId xmlns:a16="http://schemas.microsoft.com/office/drawing/2014/main" id="{DA63E82E-9FC6-C142-A4A1-F5E2438800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5782" y="876300"/>
            <a:ext cx="18770850" cy="105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7E086D4-5DC4-4748-855E-EB8DBB0F8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4" name="Onlinemedia 3" descr="Restaurang - Micke ur arbetsgivarens synvinkel">
            <a:hlinkClick r:id="" action="ppaction://media"/>
            <a:extLst>
              <a:ext uri="{FF2B5EF4-FFF2-40B4-BE49-F238E27FC236}">
                <a16:creationId xmlns:a16="http://schemas.microsoft.com/office/drawing/2014/main" id="{FADF7A61-7BF8-7542-B281-479E646511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5781" y="892342"/>
            <a:ext cx="18754808" cy="105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bord, sitter, tårta&#10;&#10;Automatiskt genererad beskrivning">
            <a:extLst>
              <a:ext uri="{FF2B5EF4-FFF2-40B4-BE49-F238E27FC236}">
                <a16:creationId xmlns:a16="http://schemas.microsoft.com/office/drawing/2014/main" id="{73A3B3ED-7EDC-E741-93CD-0C6AC235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Känner ni igen det som tas upp i filmen? </a:t>
            </a:r>
            <a:br>
              <a:rPr lang="sv-SE" dirty="0"/>
            </a:br>
            <a:r>
              <a:rPr lang="sv-SE" dirty="0"/>
              <a:t>Hur tänker ni?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inomhus, bord, sitter, tårta&#10;&#10;Automatiskt genererad beskrivning">
            <a:extLst>
              <a:ext uri="{FF2B5EF4-FFF2-40B4-BE49-F238E27FC236}">
                <a16:creationId xmlns:a16="http://schemas.microsoft.com/office/drawing/2014/main" id="{9442C961-E64F-1E49-8627-9A4F1023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tycker ni man ska göra?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inomhus, bord, sitter, tårta&#10;&#10;Automatiskt genererad beskrivning">
            <a:extLst>
              <a:ext uri="{FF2B5EF4-FFF2-40B4-BE49-F238E27FC236}">
                <a16:creationId xmlns:a16="http://schemas.microsoft.com/office/drawing/2014/main" id="{E3EC6E3D-8E59-7040-8A0E-BA1B0E7F0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2:7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tror ni kan vara viktigt för att </a:t>
            </a:r>
            <a:br>
              <a:rPr lang="sv-SE" dirty="0"/>
            </a:br>
            <a:r>
              <a:rPr lang="sv-SE" dirty="0"/>
              <a:t>förebygga så att olyckor inte händer?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AA4C88-147D-0A42-A72E-6C65D010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9BFF7A-0BA5-9D4E-891A-0C13BDB83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C755EF2-0368-224A-BCC6-D889AA3B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2:8  </a:t>
            </a:r>
            <a:r>
              <a:rPr lang="sv-SE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HEMUPPGIFT</a:t>
            </a:r>
          </a:p>
        </p:txBody>
      </p:sp>
    </p:spTree>
    <p:extLst>
      <p:ext uri="{BB962C8B-B14F-4D97-AF65-F5344CB8AC3E}">
        <p14:creationId xmlns:p14="http://schemas.microsoft.com/office/powerpoint/2010/main" val="15307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man, mörk, tänd&#10;&#10;Automatiskt genererad beskrivning">
            <a:extLst>
              <a:ext uri="{FF2B5EF4-FFF2-40B4-BE49-F238E27FC236}">
                <a16:creationId xmlns:a16="http://schemas.microsoft.com/office/drawing/2014/main" id="{A8F20857-13C3-1448-A235-A7D0731D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262"/>
            <a:ext cx="24382413" cy="13266738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E9AF02E-35C5-4C48-932A-ABC77D7B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AVSNITT 2: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Ett gemensamt ansvar</a:t>
            </a:r>
          </a:p>
        </p:txBody>
      </p:sp>
      <p:sp>
        <p:nvSpPr>
          <p:cNvPr id="14" name="Platshållare för sidfot 1">
            <a:extLst>
              <a:ext uri="{FF2B5EF4-FFF2-40B4-BE49-F238E27FC236}">
                <a16:creationId xmlns:a16="http://schemas.microsoft.com/office/drawing/2014/main" id="{63DD9B69-7FDF-734C-8B11-DE55552C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5" y="12538836"/>
            <a:ext cx="8228013" cy="73025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  <p:sp>
        <p:nvSpPr>
          <p:cNvPr id="15" name="Frihandsfigur 14">
            <a:extLst>
              <a:ext uri="{FF2B5EF4-FFF2-40B4-BE49-F238E27FC236}">
                <a16:creationId xmlns:a16="http://schemas.microsoft.com/office/drawing/2014/main" id="{27599433-2FCE-6645-A365-9EE7951AD064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0551915-EC52-8640-A594-733A3E28D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F2927F9E-58F3-6C4B-B1A5-BF2771BB8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2:1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5" name="Onlinemedia 2">
            <a:hlinkClick r:id="" action="ppaction://media"/>
            <a:extLst>
              <a:ext uri="{FF2B5EF4-FFF2-40B4-BE49-F238E27FC236}">
                <a16:creationId xmlns:a16="http://schemas.microsoft.com/office/drawing/2014/main" id="{721B2C27-648C-9642-8898-86915D56D2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1260" y="930088"/>
            <a:ext cx="18719893" cy="105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person, flicka, kvinna&#10;&#10;Automatiskt genererad beskrivning">
            <a:extLst>
              <a:ext uri="{FF2B5EF4-FFF2-40B4-BE49-F238E27FC236}">
                <a16:creationId xmlns:a16="http://schemas.microsoft.com/office/drawing/2014/main" id="{59587CBC-275B-5B47-B4B0-7F96323B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63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tror ni att det finns en </a:t>
            </a:r>
            <a:br>
              <a:rPr lang="sv-SE" dirty="0"/>
            </a:br>
            <a:r>
              <a:rPr lang="sv-SE" dirty="0"/>
              <a:t>del arbetsgivare som inte tar sitt </a:t>
            </a:r>
            <a:br>
              <a:rPr lang="sv-SE" dirty="0"/>
            </a:br>
            <a:r>
              <a:rPr lang="sv-SE" dirty="0"/>
              <a:t>ansvar för att säkra arbetsmiljön </a:t>
            </a:r>
            <a:br>
              <a:rPr lang="sv-SE" dirty="0"/>
            </a:br>
            <a:r>
              <a:rPr lang="sv-SE" dirty="0"/>
              <a:t>på sin arbetsplats?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inomhus, man, sitter&#10;&#10;Automatiskt genererad beskrivning">
            <a:extLst>
              <a:ext uri="{FF2B5EF4-FFF2-40B4-BE49-F238E27FC236}">
                <a16:creationId xmlns:a16="http://schemas.microsoft.com/office/drawing/2014/main" id="{FCBAF902-1253-E041-AD23-93C064330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2:2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tror ni är den vanligaste </a:t>
            </a:r>
            <a:br>
              <a:rPr lang="sv-SE" dirty="0"/>
            </a:br>
            <a:r>
              <a:rPr lang="sv-SE" dirty="0"/>
              <a:t>anledningen till att man anmäler arbetsolycka som leder till sjukskrivning inom restaurangbranschen?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E6AB0F4-7257-E141-9668-2E17F58BFE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6" name="Onlinemedia 5" descr="Restaurang - Pia att stÃ¤lla upp">
            <a:hlinkClick r:id="" action="ppaction://media"/>
            <a:extLst>
              <a:ext uri="{FF2B5EF4-FFF2-40B4-BE49-F238E27FC236}">
                <a16:creationId xmlns:a16="http://schemas.microsoft.com/office/drawing/2014/main" id="{37D9F39D-ECB7-0D4A-AF90-760D316079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97031" y="917864"/>
            <a:ext cx="18788351" cy="105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inomhus, sitter, flicka&#10;&#10;Automatiskt genererad beskrivning">
            <a:extLst>
              <a:ext uri="{FF2B5EF4-FFF2-40B4-BE49-F238E27FC236}">
                <a16:creationId xmlns:a16="http://schemas.microsoft.com/office/drawing/2014/main" id="{686DE4D8-53F5-1A40-A106-6722BCD3A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tycker ni man ska göra? </a:t>
            </a:r>
            <a:br>
              <a:rPr lang="sv-SE" dirty="0"/>
            </a:br>
            <a:r>
              <a:rPr lang="sv-SE" dirty="0"/>
              <a:t>Ska man ställa upp?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2852ABB-04C6-6C47-98E7-807186330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pic>
        <p:nvPicPr>
          <p:cNvPr id="5" name="Onlinemedia 4" descr="Sexuella trakasserier - Lektionsmaterial restaurangbranschen">
            <a:hlinkClick r:id="" action="ppaction://media"/>
            <a:extLst>
              <a:ext uri="{FF2B5EF4-FFF2-40B4-BE49-F238E27FC236}">
                <a16:creationId xmlns:a16="http://schemas.microsoft.com/office/drawing/2014/main" id="{945E779F-BA27-8D4C-918C-9EA13904E3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5990" y="892342"/>
            <a:ext cx="18760642" cy="10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person, tänd, bord&#10;&#10;Automatiskt genererad beskrivning">
            <a:extLst>
              <a:ext uri="{FF2B5EF4-FFF2-40B4-BE49-F238E27FC236}">
                <a16:creationId xmlns:a16="http://schemas.microsoft.com/office/drawing/2014/main" id="{55AD1F8A-EE55-B640-8906-FE663415A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364"/>
            <a:ext cx="24382413" cy="13270636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C91F7F1-1FBB-3049-A0AE-866B976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  </a:t>
            </a:r>
            <a:r>
              <a:rPr lang="sv-SE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gemensamt ansvar / </a:t>
            </a:r>
            <a:r>
              <a:rPr lang="sv-SE" b="1" spc="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E45AC6F-BFC6-AC41-BFC7-64D6414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Känner ni igen det här </a:t>
            </a:r>
            <a:br>
              <a:rPr lang="sv-SE" dirty="0"/>
            </a:br>
            <a:r>
              <a:rPr lang="sv-SE" dirty="0"/>
              <a:t>eller liknande situation? 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EC2D8B26-D97C-7740-AC12-FE34A10A4D8E}"/>
              </a:ext>
            </a:extLst>
          </p:cNvPr>
          <p:cNvSpPr/>
          <p:nvPr/>
        </p:nvSpPr>
        <p:spPr>
          <a:xfrm>
            <a:off x="669925" y="12274919"/>
            <a:ext cx="23042562" cy="45719"/>
          </a:xfrm>
          <a:custGeom>
            <a:avLst/>
            <a:gdLst>
              <a:gd name="connsiteX0" fmla="*/ 0 w 11811000"/>
              <a:gd name="connsiteY0" fmla="*/ 0 h 0"/>
              <a:gd name="connsiteX1" fmla="*/ 11811000 w 1181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0">
                <a:moveTo>
                  <a:pt x="0" y="0"/>
                </a:moveTo>
                <a:lnTo>
                  <a:pt x="1181100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D962499-5884-714D-808D-ED18B8B1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5597" y="12572618"/>
            <a:ext cx="2096891" cy="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10552</TotalTime>
  <Words>268</Words>
  <Application>Microsoft Office PowerPoint</Application>
  <PresentationFormat>Anpassad</PresentationFormat>
  <Paragraphs>35</Paragraphs>
  <Slides>16</Slides>
  <Notes>8</Notes>
  <HiddenSlides>0</HiddenSlides>
  <MMClips>5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Office-tema</vt:lpstr>
      <vt:lpstr>Om arbetsmiljö och risker för arbetsrelaterade skador  och sjukdomar inom restaurang</vt:lpstr>
      <vt:lpstr>AVSNITT 2: Ett gemensamt ansvar</vt:lpstr>
      <vt:lpstr>PowerPoint-presentation</vt:lpstr>
      <vt:lpstr>Varför tror ni att det finns en  del arbetsgivare som inte tar sitt  ansvar för att säkra arbetsmiljön  på sin arbetsplats?</vt:lpstr>
      <vt:lpstr>Vad tror ni är den vanligaste  anledningen till att man anmäler arbetsolycka som leder till sjukskrivning inom restaurangbranschen?</vt:lpstr>
      <vt:lpstr>PowerPoint-presentation</vt:lpstr>
      <vt:lpstr>Hur tycker ni man ska göra?  Ska man ställa upp?</vt:lpstr>
      <vt:lpstr>PowerPoint-presentation</vt:lpstr>
      <vt:lpstr>Känner ni igen det här  eller liknande situation? </vt:lpstr>
      <vt:lpstr>Hur tycker ni man ska göra?</vt:lpstr>
      <vt:lpstr>PowerPoint-presentation</vt:lpstr>
      <vt:lpstr>PowerPoint-presentation</vt:lpstr>
      <vt:lpstr>Känner ni igen det som tas upp i filmen?  Hur tänker ni? </vt:lpstr>
      <vt:lpstr>Hur tycker ni man ska göra?</vt:lpstr>
      <vt:lpstr>Vad tror ni kan vara viktigt för att  förebygga så att olyckor inte händer?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129</cp:revision>
  <cp:lastPrinted>2019-10-23T13:37:06Z</cp:lastPrinted>
  <dcterms:created xsi:type="dcterms:W3CDTF">2018-08-15T11:50:17Z</dcterms:created>
  <dcterms:modified xsi:type="dcterms:W3CDTF">2020-02-07T09:55:28Z</dcterms:modified>
</cp:coreProperties>
</file>